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7" r:id="rId2"/>
    <p:sldId id="258" r:id="rId3"/>
    <p:sldId id="259" r:id="rId4"/>
    <p:sldId id="266" r:id="rId5"/>
    <p:sldId id="276" r:id="rId6"/>
    <p:sldId id="260" r:id="rId7"/>
    <p:sldId id="270" r:id="rId8"/>
    <p:sldId id="271" r:id="rId9"/>
    <p:sldId id="274" r:id="rId10"/>
    <p:sldId id="277" r:id="rId11"/>
    <p:sldId id="263" r:id="rId12"/>
    <p:sldId id="268" r:id="rId13"/>
    <p:sldId id="273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256" autoAdjust="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outlineViewPr>
    <p:cViewPr>
      <p:scale>
        <a:sx n="33" d="100"/>
        <a:sy n="33" d="100"/>
      </p:scale>
      <p:origin x="0" y="-4315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DFF5F-CAB1-4BFD-99FA-63B88252BF42}" type="datetimeFigureOut">
              <a:rPr lang="ru-RU" smtClean="0"/>
              <a:t>22.04.2021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3FE96-AEB7-4D71-BE05-347FC5FCC0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1093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DFF5F-CAB1-4BFD-99FA-63B88252BF42}" type="datetimeFigureOut">
              <a:rPr lang="ru-RU" smtClean="0"/>
              <a:t>22.04.2021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3FE96-AEB7-4D71-BE05-347FC5FCC0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518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DFF5F-CAB1-4BFD-99FA-63B88252BF42}" type="datetimeFigureOut">
              <a:rPr lang="ru-RU" smtClean="0"/>
              <a:t>22.04.2021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3FE96-AEB7-4D71-BE05-347FC5FCC0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8830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DFF5F-CAB1-4BFD-99FA-63B88252BF42}" type="datetimeFigureOut">
              <a:rPr lang="ru-RU" smtClean="0"/>
              <a:t>22.04.2021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3FE96-AEB7-4D71-BE05-347FC5FCC0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0936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DFF5F-CAB1-4BFD-99FA-63B88252BF42}" type="datetimeFigureOut">
              <a:rPr lang="ru-RU" smtClean="0"/>
              <a:t>22.04.2021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3FE96-AEB7-4D71-BE05-347FC5FCC0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188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DFF5F-CAB1-4BFD-99FA-63B88252BF42}" type="datetimeFigureOut">
              <a:rPr lang="ru-RU" smtClean="0"/>
              <a:t>22.04.2021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3FE96-AEB7-4D71-BE05-347FC5FCC0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4297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DFF5F-CAB1-4BFD-99FA-63B88252BF42}" type="datetimeFigureOut">
              <a:rPr lang="ru-RU" smtClean="0"/>
              <a:t>22.04.2021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3FE96-AEB7-4D71-BE05-347FC5FCC0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571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DFF5F-CAB1-4BFD-99FA-63B88252BF42}" type="datetimeFigureOut">
              <a:rPr lang="ru-RU" smtClean="0"/>
              <a:t>22.04.2021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3FE96-AEB7-4D71-BE05-347FC5FCC0F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74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DFF5F-CAB1-4BFD-99FA-63B88252BF42}" type="datetimeFigureOut">
              <a:rPr lang="ru-RU" smtClean="0"/>
              <a:t>22.04.2021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3FE96-AEB7-4D71-BE05-347FC5FCC0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9058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DFF5F-CAB1-4BFD-99FA-63B88252BF42}" type="datetimeFigureOut">
              <a:rPr lang="ru-RU" smtClean="0"/>
              <a:t>22.04.2021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3FE96-AEB7-4D71-BE05-347FC5FCC0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7347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DFF5F-CAB1-4BFD-99FA-63B88252BF42}" type="datetimeFigureOut">
              <a:rPr lang="ru-RU" smtClean="0"/>
              <a:t>22.04.2021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3FE96-AEB7-4D71-BE05-347FC5FCC0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8622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933DFF5F-CAB1-4BFD-99FA-63B88252BF42}" type="datetimeFigureOut">
              <a:rPr lang="ru-RU" smtClean="0"/>
              <a:t>22.04.2021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3FE96-AEB7-4D71-BE05-347FC5FCC0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159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f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933DFF5F-CAB1-4BFD-99FA-63B88252BF42}" type="datetimeFigureOut">
              <a:rPr lang="ru-RU" smtClean="0"/>
              <a:t>22.04.2021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7E33FE96-AEB7-4D71-BE05-347FC5FCC0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663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bryansk.videoforme.ru/" TargetMode="External"/><Relationship Id="rId2" Type="http://schemas.openxmlformats.org/officeDocument/2006/relationships/hyperlink" Target="https://moscowflowerschool.ru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vk.com/public202108112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72FBE5-45D7-4CDD-BBA0-08B0D9215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0988" y="143671"/>
            <a:ext cx="9607661" cy="1056319"/>
          </a:xfrm>
        </p:spPr>
        <p:txBody>
          <a:bodyPr/>
          <a:lstStyle/>
          <a:p>
            <a:r>
              <a:rPr lang="ru-RU" dirty="0"/>
              <a:t>Генерирование бизнес-идей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8101619-71AB-4175-A8CF-77EA1E34CC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7365" y="990238"/>
            <a:ext cx="4645152" cy="801943"/>
          </a:xfrm>
        </p:spPr>
        <p:txBody>
          <a:bodyPr>
            <a:normAutofit/>
          </a:bodyPr>
          <a:lstStyle/>
          <a:p>
            <a:r>
              <a:rPr lang="ru-RU" sz="2400" b="1" i="1" u="sng" dirty="0"/>
              <a:t>Метод </a:t>
            </a:r>
            <a:r>
              <a:rPr lang="ru-RU" sz="2400" b="1" i="1" u="sng" dirty="0" err="1"/>
              <a:t>уолта</a:t>
            </a:r>
            <a:r>
              <a:rPr lang="ru-RU" sz="2400" b="1" i="1" u="sng" dirty="0"/>
              <a:t> </a:t>
            </a:r>
            <a:r>
              <a:rPr lang="ru-RU" sz="2400" b="1" i="1" u="sng" dirty="0" err="1"/>
              <a:t>диснея</a:t>
            </a:r>
            <a:endParaRPr lang="ru-RU" sz="2400" b="1" i="1" u="sng" dirty="0"/>
          </a:p>
        </p:txBody>
      </p:sp>
      <p:pic>
        <p:nvPicPr>
          <p:cNvPr id="8" name="Объект 7">
            <a:extLst>
              <a:ext uri="{FF2B5EF4-FFF2-40B4-BE49-F238E27FC236}">
                <a16:creationId xmlns:a16="http://schemas.microsoft.com/office/drawing/2014/main" id="{E41DE4F7-D9E2-4C3A-86A2-734721589BD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74" y="1956913"/>
            <a:ext cx="4645025" cy="2032198"/>
          </a:xfrm>
        </p:spPr>
      </p:pic>
      <p:sp>
        <p:nvSpPr>
          <p:cNvPr id="5" name="Текст 4">
            <a:extLst>
              <a:ext uri="{FF2B5EF4-FFF2-40B4-BE49-F238E27FC236}">
                <a16:creationId xmlns:a16="http://schemas.microsoft.com/office/drawing/2014/main" id="{080DAA6A-7807-434C-921B-F9BB661002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132427" y="1006397"/>
            <a:ext cx="5059573" cy="802237"/>
          </a:xfrm>
        </p:spPr>
        <p:txBody>
          <a:bodyPr>
            <a:noAutofit/>
          </a:bodyPr>
          <a:lstStyle/>
          <a:p>
            <a:r>
              <a:rPr lang="ru-RU" sz="2400" b="1" i="1" u="sng" dirty="0"/>
              <a:t>Метод мозгового штурма</a:t>
            </a:r>
          </a:p>
        </p:txBody>
      </p:sp>
      <p:pic>
        <p:nvPicPr>
          <p:cNvPr id="10" name="Объект 9">
            <a:extLst>
              <a:ext uri="{FF2B5EF4-FFF2-40B4-BE49-F238E27FC236}">
                <a16:creationId xmlns:a16="http://schemas.microsoft.com/office/drawing/2014/main" id="{797FDBF4-D418-41D9-B538-6977B5875316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8687" y="1956913"/>
            <a:ext cx="4645025" cy="2032198"/>
          </a:xfr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DAEF9B5-D67E-4A8C-B3D4-5571E1B1E17E}"/>
              </a:ext>
            </a:extLst>
          </p:cNvPr>
          <p:cNvSpPr txBox="1"/>
          <p:nvPr/>
        </p:nvSpPr>
        <p:spPr>
          <a:xfrm>
            <a:off x="2574523" y="4073240"/>
            <a:ext cx="7679186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Метод оценки идей – Зубная щетка</a:t>
            </a:r>
          </a:p>
          <a:p>
            <a:pPr marL="457200" indent="-457200">
              <a:buAutoNum type="arabicPeriod"/>
            </a:pPr>
            <a:r>
              <a:rPr lang="ru-RU" sz="1900" dirty="0"/>
              <a:t>Буду ли я пользоваться этим продуктом или услугой? Да, цветы и картина- лучший подарок.</a:t>
            </a:r>
          </a:p>
          <a:p>
            <a:pPr marL="457200" indent="-457200">
              <a:buAutoNum type="arabicPeriod"/>
            </a:pPr>
            <a:r>
              <a:rPr lang="ru-RU" sz="1900" dirty="0"/>
              <a:t>Сделает ли этот продукт или услуга мою жизнь лучше? Да, я смогу размещать свои картины на продажу.</a:t>
            </a:r>
          </a:p>
          <a:p>
            <a:r>
              <a:rPr lang="ru-RU" sz="1900" dirty="0"/>
              <a:t>Таким образом мы определяем, что можем начать этот стартап</a:t>
            </a:r>
          </a:p>
        </p:txBody>
      </p:sp>
    </p:spTree>
    <p:extLst>
      <p:ext uri="{BB962C8B-B14F-4D97-AF65-F5344CB8AC3E}">
        <p14:creationId xmlns:p14="http://schemas.microsoft.com/office/powerpoint/2010/main" val="14464864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A882F0-AB98-42F2-A34A-E55712459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Организационная структура</a:t>
            </a:r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7ACAA60F-B3F7-43AE-866F-06237B9119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231555"/>
              </p:ext>
            </p:extLst>
          </p:nvPr>
        </p:nvGraphicFramePr>
        <p:xfrm>
          <a:off x="887766" y="2521258"/>
          <a:ext cx="10564428" cy="279644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21476">
                  <a:extLst>
                    <a:ext uri="{9D8B030D-6E8A-4147-A177-3AD203B41FA5}">
                      <a16:colId xmlns:a16="http://schemas.microsoft.com/office/drawing/2014/main" val="3952851227"/>
                    </a:ext>
                  </a:extLst>
                </a:gridCol>
                <a:gridCol w="3521476">
                  <a:extLst>
                    <a:ext uri="{9D8B030D-6E8A-4147-A177-3AD203B41FA5}">
                      <a16:colId xmlns:a16="http://schemas.microsoft.com/office/drawing/2014/main" val="2285973145"/>
                    </a:ext>
                  </a:extLst>
                </a:gridCol>
                <a:gridCol w="3521476">
                  <a:extLst>
                    <a:ext uri="{9D8B030D-6E8A-4147-A177-3AD203B41FA5}">
                      <a16:colId xmlns:a16="http://schemas.microsoft.com/office/drawing/2014/main" val="906753064"/>
                    </a:ext>
                  </a:extLst>
                </a:gridCol>
              </a:tblGrid>
              <a:tr h="752890">
                <a:tc>
                  <a:txBody>
                    <a:bodyPr/>
                    <a:lstStyle/>
                    <a:p>
                      <a:r>
                        <a:rPr lang="ru-RU" sz="2000" dirty="0"/>
                        <a:t>Первоначальный (запуск проекта)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Зрелость</a:t>
                      </a:r>
                    </a:p>
                    <a:p>
                      <a:r>
                        <a:rPr lang="ru-RU" sz="2000" dirty="0"/>
                        <a:t>(стадия роста)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Устойчивая реализация проекта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3531962"/>
                  </a:ext>
                </a:extLst>
              </a:tr>
              <a:tr h="2043558">
                <a:tc>
                  <a:txBody>
                    <a:bodyPr/>
                    <a:lstStyle/>
                    <a:p>
                      <a:r>
                        <a:rPr lang="ru-RU" sz="2000" b="1" dirty="0"/>
                        <a:t>Линейная организационная структура. </a:t>
                      </a:r>
                    </a:p>
                    <a:p>
                      <a:r>
                        <a:rPr lang="ru-RU" sz="2000" dirty="0"/>
                        <a:t>Открытие ИП.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/>
                        <a:t>Линейно-функциональная организационная структура</a:t>
                      </a:r>
                    </a:p>
                    <a:p>
                      <a:r>
                        <a:rPr lang="ru-RU" sz="2000" dirty="0"/>
                        <a:t>Открытие юр. лица (организационно-правовая форма – ООО).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/>
                        <a:t>Линейно-функциональная организационная структура. </a:t>
                      </a:r>
                    </a:p>
                    <a:p>
                      <a:r>
                        <a:rPr lang="ru-RU" sz="2000" dirty="0"/>
                        <a:t>Организационно-правовая форма – ООО.</a:t>
                      </a:r>
                    </a:p>
                    <a:p>
                      <a:r>
                        <a:rPr lang="ru-RU" sz="2000" dirty="0"/>
                        <a:t>Открытие сети магазинов торговой марки.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08057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4022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1F4B412-F5E3-4635-B7C3-B7E4190E25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25118" y="3143249"/>
            <a:ext cx="4628566" cy="3612657"/>
          </a:xfrm>
        </p:spPr>
        <p:txBody>
          <a:bodyPr>
            <a:normAutofit/>
          </a:bodyPr>
          <a:lstStyle/>
          <a:p>
            <a:endParaRPr lang="ru-RU" dirty="0"/>
          </a:p>
          <a:p>
            <a:endParaRPr lang="ru-RU" dirty="0"/>
          </a:p>
        </p:txBody>
      </p:sp>
      <p:graphicFrame>
        <p:nvGraphicFramePr>
          <p:cNvPr id="9" name="Таблица 9">
            <a:extLst>
              <a:ext uri="{FF2B5EF4-FFF2-40B4-BE49-F238E27FC236}">
                <a16:creationId xmlns:a16="http://schemas.microsoft.com/office/drawing/2014/main" id="{43E665C5-665A-4E7A-A6E2-8CC9DD4BA081}"/>
              </a:ext>
            </a:extLst>
          </p:cNvPr>
          <p:cNvGraphicFramePr>
            <a:graphicFrameLocks noGrp="1"/>
          </p:cNvGraphicFramePr>
          <p:nvPr>
            <p:ph sz="quarter" idx="4"/>
          </p:nvPr>
        </p:nvGraphicFramePr>
        <p:xfrm>
          <a:off x="1118586" y="1518636"/>
          <a:ext cx="9152877" cy="498156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50959">
                  <a:extLst>
                    <a:ext uri="{9D8B030D-6E8A-4147-A177-3AD203B41FA5}">
                      <a16:colId xmlns:a16="http://schemas.microsoft.com/office/drawing/2014/main" val="2581282918"/>
                    </a:ext>
                  </a:extLst>
                </a:gridCol>
                <a:gridCol w="3050959">
                  <a:extLst>
                    <a:ext uri="{9D8B030D-6E8A-4147-A177-3AD203B41FA5}">
                      <a16:colId xmlns:a16="http://schemas.microsoft.com/office/drawing/2014/main" val="2987367242"/>
                    </a:ext>
                  </a:extLst>
                </a:gridCol>
                <a:gridCol w="3050959">
                  <a:extLst>
                    <a:ext uri="{9D8B030D-6E8A-4147-A177-3AD203B41FA5}">
                      <a16:colId xmlns:a16="http://schemas.microsoft.com/office/drawing/2014/main" val="3972893991"/>
                    </a:ext>
                  </a:extLst>
                </a:gridCol>
              </a:tblGrid>
              <a:tr h="1049646">
                <a:tc>
                  <a:txBody>
                    <a:bodyPr/>
                    <a:lstStyle/>
                    <a:p>
                      <a:r>
                        <a:rPr lang="ru-RU" sz="2400" dirty="0"/>
                        <a:t>Основные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Поддерживающие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Вспомогательные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407996"/>
                  </a:ext>
                </a:extLst>
              </a:tr>
              <a:tr h="1049646">
                <a:tc>
                  <a:txBody>
                    <a:bodyPr/>
                    <a:lstStyle/>
                    <a:p>
                      <a:r>
                        <a:rPr lang="ru-RU" sz="2400" dirty="0"/>
                        <a:t>Открытие ИП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/>
                        <a:t>Поиск поставщиков цветочной продукции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Обратная связь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9715144"/>
                  </a:ext>
                </a:extLst>
              </a:tr>
              <a:tr h="1049646">
                <a:tc>
                  <a:txBody>
                    <a:bodyPr/>
                    <a:lstStyle/>
                    <a:p>
                      <a:r>
                        <a:rPr lang="ru-RU" sz="2400" dirty="0"/>
                        <a:t>Реализация цветочной продукции и картин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/>
                        <a:t>Создание клиентской базы художников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Ведение социальных сетей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6185510"/>
                  </a:ext>
                </a:extLst>
              </a:tr>
              <a:tr h="10496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/>
                        <a:t>Организация и проведение мастер-классов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Создание и учет клиентской базы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Утилизация отходов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9477301"/>
                  </a:ext>
                </a:extLst>
              </a:tr>
            </a:tbl>
          </a:graphicData>
        </a:graphic>
      </p:graphicFrame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AE59B933-83B4-42CF-A223-BF339D3E7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7668" y="102094"/>
            <a:ext cx="7729728" cy="1188720"/>
          </a:xfrm>
        </p:spPr>
        <p:txBody>
          <a:bodyPr/>
          <a:lstStyle/>
          <a:p>
            <a:r>
              <a:rPr lang="ru-RU" dirty="0"/>
              <a:t>Бизнес-процессы</a:t>
            </a:r>
          </a:p>
        </p:txBody>
      </p:sp>
    </p:spTree>
    <p:extLst>
      <p:ext uri="{BB962C8B-B14F-4D97-AF65-F5344CB8AC3E}">
        <p14:creationId xmlns:p14="http://schemas.microsoft.com/office/powerpoint/2010/main" val="23503933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82861A-C2E3-4B9D-9A1E-0F65E605F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3777" y="372861"/>
            <a:ext cx="8457788" cy="1202431"/>
          </a:xfrm>
        </p:spPr>
        <p:txBody>
          <a:bodyPr/>
          <a:lstStyle/>
          <a:p>
            <a:r>
              <a:rPr lang="ru-RU" dirty="0"/>
              <a:t>Перспективы участников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E043CEC6-A8F3-45CF-A304-19CD1C3FEE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90721"/>
              </p:ext>
            </p:extLst>
          </p:nvPr>
        </p:nvGraphicFramePr>
        <p:xfrm>
          <a:off x="399496" y="1961965"/>
          <a:ext cx="10937290" cy="38070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88740">
                  <a:extLst>
                    <a:ext uri="{9D8B030D-6E8A-4147-A177-3AD203B41FA5}">
                      <a16:colId xmlns:a16="http://schemas.microsoft.com/office/drawing/2014/main" val="2412789099"/>
                    </a:ext>
                  </a:extLst>
                </a:gridCol>
                <a:gridCol w="1380207">
                  <a:extLst>
                    <a:ext uri="{9D8B030D-6E8A-4147-A177-3AD203B41FA5}">
                      <a16:colId xmlns:a16="http://schemas.microsoft.com/office/drawing/2014/main" val="2883495354"/>
                    </a:ext>
                  </a:extLst>
                </a:gridCol>
                <a:gridCol w="1717804">
                  <a:extLst>
                    <a:ext uri="{9D8B030D-6E8A-4147-A177-3AD203B41FA5}">
                      <a16:colId xmlns:a16="http://schemas.microsoft.com/office/drawing/2014/main" val="446020568"/>
                    </a:ext>
                  </a:extLst>
                </a:gridCol>
                <a:gridCol w="3264147">
                  <a:extLst>
                    <a:ext uri="{9D8B030D-6E8A-4147-A177-3AD203B41FA5}">
                      <a16:colId xmlns:a16="http://schemas.microsoft.com/office/drawing/2014/main" val="401759022"/>
                    </a:ext>
                  </a:extLst>
                </a:gridCol>
                <a:gridCol w="2186392">
                  <a:extLst>
                    <a:ext uri="{9D8B030D-6E8A-4147-A177-3AD203B41FA5}">
                      <a16:colId xmlns:a16="http://schemas.microsoft.com/office/drawing/2014/main" val="3663493496"/>
                    </a:ext>
                  </a:extLst>
                </a:gridCol>
              </a:tblGrid>
              <a:tr h="909475">
                <a:tc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Наименование мероприятия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Срок исполнения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Место проведения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Исполнители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Ответственные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0452747"/>
                  </a:ext>
                </a:extLst>
              </a:tr>
              <a:tr h="2897618">
                <a:tc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Курсы повышения квалификации, семинары, участие и проведение мастер классов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В течение года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г. Брянск</a:t>
                      </a:r>
                    </a:p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г. Москва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u="sng" dirty="0">
                          <a:solidFill>
                            <a:schemeClr val="tx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https://moscowflowerschool.ru/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 Московская школа флористики &amp;Дизайна</a:t>
                      </a:r>
                    </a:p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u="sng" dirty="0">
                          <a:solidFill>
                            <a:schemeClr val="tx1"/>
                          </a:solidFill>
                          <a:effectLst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https://bryansk.videoforme.ru/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</a:rPr>
                        <a:t>designschool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</a:rPr>
                        <a:t>courses_florists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Брянск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Коныгина А.О.</a:t>
                      </a:r>
                    </a:p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Туляков А.И.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93536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64278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8ACBDA-C145-4CAA-9960-989D3DA41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3173" y="174578"/>
            <a:ext cx="6113992" cy="517880"/>
          </a:xfrm>
        </p:spPr>
        <p:txBody>
          <a:bodyPr>
            <a:normAutofit fontScale="90000"/>
          </a:bodyPr>
          <a:lstStyle/>
          <a:p>
            <a:r>
              <a:rPr lang="ru-RU" dirty="0"/>
              <a:t>Модель </a:t>
            </a:r>
            <a:r>
              <a:rPr lang="ru-RU" dirty="0" err="1"/>
              <a:t>остервальдера</a:t>
            </a: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5915FB11-5B7B-4F25-9C3C-E418BAB846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8737293"/>
              </p:ext>
            </p:extLst>
          </p:nvPr>
        </p:nvGraphicFramePr>
        <p:xfrm>
          <a:off x="99134" y="1318942"/>
          <a:ext cx="11762913" cy="5364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45076">
                  <a:extLst>
                    <a:ext uri="{9D8B030D-6E8A-4147-A177-3AD203B41FA5}">
                      <a16:colId xmlns:a16="http://schemas.microsoft.com/office/drawing/2014/main" val="464237319"/>
                    </a:ext>
                  </a:extLst>
                </a:gridCol>
                <a:gridCol w="2317072">
                  <a:extLst>
                    <a:ext uri="{9D8B030D-6E8A-4147-A177-3AD203B41FA5}">
                      <a16:colId xmlns:a16="http://schemas.microsoft.com/office/drawing/2014/main" val="3776077963"/>
                    </a:ext>
                  </a:extLst>
                </a:gridCol>
                <a:gridCol w="2734323">
                  <a:extLst>
                    <a:ext uri="{9D8B030D-6E8A-4147-A177-3AD203B41FA5}">
                      <a16:colId xmlns:a16="http://schemas.microsoft.com/office/drawing/2014/main" val="1943638833"/>
                    </a:ext>
                  </a:extLst>
                </a:gridCol>
                <a:gridCol w="4866442">
                  <a:extLst>
                    <a:ext uri="{9D8B030D-6E8A-4147-A177-3AD203B41FA5}">
                      <a16:colId xmlns:a16="http://schemas.microsoft.com/office/drawing/2014/main" val="1227279980"/>
                    </a:ext>
                  </a:extLst>
                </a:gridCol>
              </a:tblGrid>
              <a:tr h="2756371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Ключевые партнеры</a:t>
                      </a: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SMM-агентство "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Corvus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"</a:t>
                      </a: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Брянская городская детская художественная школа № 7</a:t>
                      </a: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Цветочная база №1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9534" marR="19534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Ключевая деятельность</a:t>
                      </a: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Продажа цветов, </a:t>
                      </a: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Продажа картин,  </a:t>
                      </a: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Аренда места для размещения картин (для художников)</a:t>
                      </a: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Проведение мастер классов и размещение онлайн курсов (для людей всех возрастов и возможностей)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9534" marR="19534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Ценностные предложения</a:t>
                      </a: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Составление букетов</a:t>
                      </a: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Заказ, доставка</a:t>
                      </a: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Картина под заказ- продажа сопутствующих товаров (подарочной упаковки, продажа открыток, продажа мягких игрушек,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топперы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9534" marR="19534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Ключевые ресурсы</a:t>
                      </a: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Информационные ресурсы: группы в vk, Instagram: </a:t>
                      </a:r>
                      <a:r>
                        <a:rPr lang="ru-RU" sz="1600" u="sng">
                          <a:solidFill>
                            <a:schemeClr val="tx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https://vk.com/public202108112</a:t>
                      </a: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, https://instagram.com/flowersandgallery?r=nametag</a:t>
                      </a: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Трудовые ресурсы: флорист- Анастасия Коныгина, флорист- Воронкова Наталья , менеджер- Артём Туляков, аутсорсинг</a:t>
                      </a: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Материальные ресурсы: мебель, оборудование, цветочный инвентарь, декор, цветы</a:t>
                      </a: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u="sng">
                          <a:solidFill>
                            <a:schemeClr val="tx1"/>
                          </a:solidFill>
                          <a:effectLst/>
                        </a:rPr>
                        <a:t>Финансовые ресурсы: собственные средства 300тыс.руб, привлеченные средства кредит на 129 тыс.руб.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9534" marR="19534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1593415"/>
                  </a:ext>
                </a:extLst>
              </a:tr>
              <a:tr h="1195480">
                <a:tc rowSpan="2"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Взаимоотношения с клиентами</a:t>
                      </a:r>
                    </a:p>
                    <a:p>
                      <a:pPr indent="0" algn="l"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Выстраивание доверительных отношений по средству разработанной системы лояльности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9534" marR="19534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Клиенты</a:t>
                      </a: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spc="15">
                          <a:solidFill>
                            <a:schemeClr val="tx1"/>
                          </a:solidFill>
                          <a:effectLst/>
                        </a:rPr>
                        <a:t>Женщины и мужчины любых возрастовСемьи с детьми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spc="15">
                          <a:solidFill>
                            <a:schemeClr val="tx1"/>
                          </a:solidFill>
                          <a:effectLst/>
                        </a:rPr>
                        <a:t>Художники любых возрастов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9534" marR="19534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Издержки</a:t>
                      </a: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ФОТ</a:t>
                      </a: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Арендная плата</a:t>
                      </a: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Затраты на цветочный инвентарь</a:t>
                      </a: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Затраты на торговую мебель, Затраты на декор и первоначальная закупка цветов, Затраты на брендирование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9534" marR="19534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Доходы</a:t>
                      </a: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Доход от продажи цветов и цветочных композиций</a:t>
                      </a: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Доход от размещения и продажи картин</a:t>
                      </a: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Доход от проведения индивидуальных мастер-классов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9534" marR="19534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4428850"/>
                  </a:ext>
                </a:extLst>
              </a:tr>
              <a:tr h="10201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Каналы сбыта</a:t>
                      </a: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Магазин по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ул.Советская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 144</a:t>
                      </a: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Группы в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vk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Instagram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: </a:t>
                      </a:r>
                      <a:r>
                        <a:rPr lang="en-US" sz="1600" u="sng" dirty="0">
                          <a:solidFill>
                            <a:srgbClr val="00B0F0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</a:t>
                      </a:r>
                      <a:r>
                        <a:rPr lang="ru-RU" sz="1600" u="sng" dirty="0">
                          <a:solidFill>
                            <a:srgbClr val="00B0F0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://</a:t>
                      </a:r>
                      <a:r>
                        <a:rPr lang="en-US" sz="1600" u="sng" dirty="0" err="1">
                          <a:solidFill>
                            <a:srgbClr val="00B0F0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vk</a:t>
                      </a:r>
                      <a:r>
                        <a:rPr lang="ru-RU" sz="1600" u="sng" dirty="0">
                          <a:solidFill>
                            <a:srgbClr val="00B0F0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.</a:t>
                      </a:r>
                      <a:r>
                        <a:rPr lang="en-US" sz="1600" u="sng" dirty="0">
                          <a:solidFill>
                            <a:srgbClr val="00B0F0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com</a:t>
                      </a:r>
                      <a:r>
                        <a:rPr lang="ru-RU" sz="1600" u="sng" dirty="0">
                          <a:solidFill>
                            <a:srgbClr val="00B0F0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</a:t>
                      </a:r>
                      <a:r>
                        <a:rPr lang="en-US" sz="1600" u="sng" dirty="0">
                          <a:solidFill>
                            <a:srgbClr val="00B0F0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public</a:t>
                      </a:r>
                      <a:r>
                        <a:rPr lang="ru-RU" sz="1600" u="sng" dirty="0">
                          <a:solidFill>
                            <a:schemeClr val="tx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202108112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https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://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instagram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com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flowersandgallery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?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=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nametag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9534" marR="19534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79813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3128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558E84-28F5-43FA-8505-A20C570F7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1847" y="798990"/>
            <a:ext cx="6389291" cy="124682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96C0E917-B8FD-4271-87AD-F2FA3D52882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0776" y="0"/>
            <a:ext cx="9485694" cy="6535120"/>
          </a:xfrm>
        </p:spPr>
      </p:pic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4D08E8A8-77A9-4E90-AC42-1D63695B7074}"/>
              </a:ext>
            </a:extLst>
          </p:cNvPr>
          <p:cNvSpPr/>
          <p:nvPr/>
        </p:nvSpPr>
        <p:spPr>
          <a:xfrm>
            <a:off x="1220776" y="6569476"/>
            <a:ext cx="9294920" cy="28852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В случае конфликтных ситуаций последнее слово остается за Коныгиной Анастасией</a:t>
            </a:r>
          </a:p>
        </p:txBody>
      </p:sp>
    </p:spTree>
    <p:extLst>
      <p:ext uri="{BB962C8B-B14F-4D97-AF65-F5344CB8AC3E}">
        <p14:creationId xmlns:p14="http://schemas.microsoft.com/office/powerpoint/2010/main" val="2174120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BA4FDE-32D3-45D4-9C25-40F4F4B14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878" y="612559"/>
            <a:ext cx="8191458" cy="962734"/>
          </a:xfrm>
        </p:spPr>
        <p:txBody>
          <a:bodyPr/>
          <a:lstStyle/>
          <a:p>
            <a:r>
              <a:rPr lang="ru-RU" dirty="0"/>
              <a:t>Бизнес-концепция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B86B434-60F7-4497-86C5-46DBB26CBA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313" y="1962458"/>
            <a:ext cx="8596668" cy="529392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000" b="1" i="1" u="sng" dirty="0"/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331D0C63-B212-443F-A224-A25CFFD18085}"/>
              </a:ext>
            </a:extLst>
          </p:cNvPr>
          <p:cNvSpPr/>
          <p:nvPr/>
        </p:nvSpPr>
        <p:spPr>
          <a:xfrm>
            <a:off x="313678" y="1962458"/>
            <a:ext cx="10437180" cy="464351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ru-RU" sz="2400" b="1" i="1" u="sng" dirty="0"/>
              <a:t>«Стратегия голубого океана»</a:t>
            </a:r>
          </a:p>
          <a:p>
            <a:pPr marL="0" indent="0">
              <a:buNone/>
            </a:pPr>
            <a:r>
              <a:rPr lang="ru-RU" sz="1800" dirty="0"/>
              <a:t>Мы предлагаем воспринимать рыночную вселенную как два океана — алый и голубой. Алый океан символизирует известные на сегодняшний день отрасли, границы которых определены, а правила игры всем известны.</a:t>
            </a:r>
          </a:p>
          <a:p>
            <a:pPr marL="0" indent="0">
              <a:buNone/>
            </a:pPr>
            <a:r>
              <a:rPr lang="ru-RU" sz="1800" dirty="0"/>
              <a:t>Голубой океан — это нетронутые участки рынка, которые дают возможность неограниченного роста и высоких прибылей. Голубой океан — это еще не существующие отрасли, где конкуренция никому не грозит, поскольку правила игры только предстоит сформулировать. </a:t>
            </a:r>
          </a:p>
          <a:p>
            <a:pPr marL="0" indent="0">
              <a:buNone/>
            </a:pPr>
            <a:r>
              <a:rPr lang="ru-RU" sz="1800" dirty="0"/>
              <a:t>«Стратегия голубого океана» обращает наше внимание на то, что даже на самых исследованных рынках можно уходить от конкуренции, находить новые ниши и внедрять новые стратегии быстро и с оптимальными затратами, наслаждаясь чистыми и безопасными водами свободного голубого океана.</a:t>
            </a:r>
            <a:endParaRPr lang="ru-RU" sz="1800" b="1" i="1" u="sng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7939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89DFE9-7E1F-4AFE-910C-36827AC83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9423" y="133165"/>
            <a:ext cx="7001852" cy="643138"/>
          </a:xfrm>
        </p:spPr>
        <p:txBody>
          <a:bodyPr>
            <a:normAutofit fontScale="90000"/>
          </a:bodyPr>
          <a:lstStyle/>
          <a:p>
            <a:r>
              <a:rPr lang="ru-RU" dirty="0"/>
              <a:t>Конкурентный анализ по модели «5 сил Портера»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F24394FF-6EC6-434E-96FA-C5DB653FF4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0263686"/>
              </p:ext>
            </p:extLst>
          </p:nvPr>
        </p:nvGraphicFramePr>
        <p:xfrm>
          <a:off x="213065" y="465240"/>
          <a:ext cx="11576483" cy="6361195"/>
        </p:xfrm>
        <a:graphic>
          <a:graphicData uri="http://schemas.openxmlformats.org/drawingml/2006/table">
            <a:tbl>
              <a:tblPr/>
              <a:tblGrid>
                <a:gridCol w="1750862">
                  <a:extLst>
                    <a:ext uri="{9D8B030D-6E8A-4147-A177-3AD203B41FA5}">
                      <a16:colId xmlns:a16="http://schemas.microsoft.com/office/drawing/2014/main" val="3829859064"/>
                    </a:ext>
                  </a:extLst>
                </a:gridCol>
                <a:gridCol w="2906703">
                  <a:extLst>
                    <a:ext uri="{9D8B030D-6E8A-4147-A177-3AD203B41FA5}">
                      <a16:colId xmlns:a16="http://schemas.microsoft.com/office/drawing/2014/main" val="3549394558"/>
                    </a:ext>
                  </a:extLst>
                </a:gridCol>
                <a:gridCol w="3549185">
                  <a:extLst>
                    <a:ext uri="{9D8B030D-6E8A-4147-A177-3AD203B41FA5}">
                      <a16:colId xmlns:a16="http://schemas.microsoft.com/office/drawing/2014/main" val="3551270418"/>
                    </a:ext>
                  </a:extLst>
                </a:gridCol>
                <a:gridCol w="3369733">
                  <a:extLst>
                    <a:ext uri="{9D8B030D-6E8A-4147-A177-3AD203B41FA5}">
                      <a16:colId xmlns:a16="http://schemas.microsoft.com/office/drawing/2014/main" val="1925841416"/>
                    </a:ext>
                  </a:extLst>
                </a:gridCol>
              </a:tblGrid>
              <a:tr h="22563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РЕЗУЛЬТАТ</a:t>
                      </a:r>
                    </a:p>
                  </a:txBody>
                  <a:tcPr marL="2705" marR="2705" marT="2705" marB="16229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ru-RU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5" marR="2705" marT="2705" marB="16229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5" marR="2705" marT="2705" marB="16229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5" marR="2705" marT="2705" marB="16229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7044732"/>
                  </a:ext>
                </a:extLst>
              </a:tr>
              <a:tr h="225638"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5" marR="2705" marT="2705" marB="16229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5" marR="2705" marT="2705" marB="16229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5" marR="2705" marT="2705" marB="16229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5" marR="2705" marT="2705" marB="16229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9650088"/>
                  </a:ext>
                </a:extLst>
              </a:tr>
              <a:tr h="68603"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5" marR="2705" marT="2705" marB="16229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5" marR="2705" marT="2705" marB="16229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5" marR="2705" marT="2705" marB="16229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5" marR="2705" marT="2705" marB="16229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9608924"/>
                  </a:ext>
                </a:extLst>
              </a:tr>
              <a:tr h="1732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Параметр</a:t>
                      </a:r>
                    </a:p>
                  </a:txBody>
                  <a:tcPr marL="2705" marR="2705" marT="2705" marB="1622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Значение</a:t>
                      </a:r>
                    </a:p>
                  </a:txBody>
                  <a:tcPr marL="2705" marR="2705" marT="2705" marB="1622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705" marR="2705" marT="2705" marB="1622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Направления работ</a:t>
                      </a:r>
                    </a:p>
                  </a:txBody>
                  <a:tcPr marL="2705" marR="2705" marT="2705" marB="1622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615590"/>
                  </a:ext>
                </a:extLst>
              </a:tr>
              <a:tr h="8604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Угроза со стороны товаров-заменителей</a:t>
                      </a:r>
                    </a:p>
                  </a:txBody>
                  <a:tcPr marL="2705" marR="2705" marT="2705" marB="1622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Низкий</a:t>
                      </a:r>
                    </a:p>
                  </a:txBody>
                  <a:tcPr marL="2705" marR="2705" marT="2705" marB="1622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Компания обладает уникальным предложением на рынке, аналогов которому не существует</a:t>
                      </a:r>
                    </a:p>
                  </a:txBody>
                  <a:tcPr marL="2705" marR="2705" marT="2705" marB="1622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Поддерживать и совершенствовать уникальность товара. Концентрировать все усилия на построении осведомленности об уникальном предложении.</a:t>
                      </a:r>
                    </a:p>
                  </a:txBody>
                  <a:tcPr marL="2705" marR="2705" marT="2705" marB="1622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7380095"/>
                  </a:ext>
                </a:extLst>
              </a:tr>
              <a:tr h="12833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Угрозы внутриотраслевой конкуренции</a:t>
                      </a:r>
                    </a:p>
                  </a:txBody>
                  <a:tcPr marL="2705" marR="2705" marT="2705" marB="1622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Средний</a:t>
                      </a:r>
                    </a:p>
                  </a:txBody>
                  <a:tcPr marL="2705" marR="2705" marT="2705" marB="1622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Рынок компании является высоко конкурентным и перспективным. Отсутствует возможность полного сравнения товаров разных фирм. Есть ограничения в повышении цен.</a:t>
                      </a:r>
                    </a:p>
                  </a:txBody>
                  <a:tcPr marL="2705" marR="2705" marT="2705" marB="1622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Проводить постоянный мониторинг предложений конкурентов. Развивать уникальность продукта и повышать воспринимаемую ценность товара. Снижать влияние ценовой конкуренции на продажи. Повышать уровень знания о товаре.</a:t>
                      </a:r>
                    </a:p>
                  </a:txBody>
                  <a:tcPr marL="2705" marR="2705" marT="2705" marB="1622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5307925"/>
                  </a:ext>
                </a:extLst>
              </a:tr>
              <a:tr h="10014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Угроза со стороны новых игроков</a:t>
                      </a:r>
                    </a:p>
                  </a:txBody>
                  <a:tcPr marL="2705" marR="2705" marT="2705" marB="1622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Высокий</a:t>
                      </a:r>
                    </a:p>
                  </a:txBody>
                  <a:tcPr marL="2705" marR="2705" marT="2705" marB="1622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Высок риск входа новых игроков. Новые компании появляются постоянно из-за низких барьеров входа и низкого уровня первоначальных инвестиций.</a:t>
                      </a:r>
                    </a:p>
                  </a:txBody>
                  <a:tcPr marL="2705" marR="2705" marT="2705" marB="1622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Проводить постоянный мониторинг появления новых компаний. Проведение акций, направленных на длительность контакта потребителя с компанией. Повышать уровень знания о товаре.</a:t>
                      </a:r>
                    </a:p>
                  </a:txBody>
                  <a:tcPr marL="2705" marR="2705" marT="2705" marB="1622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5002592"/>
                  </a:ext>
                </a:extLst>
              </a:tr>
              <a:tr h="14243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Угроза потери текущих клиентов</a:t>
                      </a:r>
                    </a:p>
                  </a:txBody>
                  <a:tcPr marL="2705" marR="2705" marT="2705" marB="1622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Средний</a:t>
                      </a:r>
                    </a:p>
                  </a:txBody>
                  <a:tcPr marL="2705" marR="2705" marT="2705" marB="1622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Портфель клиентов обладает средними рисками (при уходе ключевых клиентов - не значимое падение продаж). Существование менее качественных, но экономичных предложений. Неудовлетворенность текущим уровнем работ по отдельным направлениям.</a:t>
                      </a:r>
                    </a:p>
                  </a:txBody>
                  <a:tcPr marL="2705" marR="2705" marT="2705" marB="1622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Диверсифицировать портфель клиентов. Разработать программы для VIP - клиентов. Разработать эконом-программы для потребителей, чувствительных к цене. Повышение качества товара по отстающим параметрам и т.д.</a:t>
                      </a:r>
                    </a:p>
                  </a:txBody>
                  <a:tcPr marL="2705" marR="2705" marT="2705" marB="1622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451198"/>
                  </a:ext>
                </a:extLst>
              </a:tr>
              <a:tr h="5658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Угроза нестабильности поставщиков</a:t>
                      </a:r>
                    </a:p>
                  </a:txBody>
                  <a:tcPr marL="2705" marR="2705" marT="2705" marB="1622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Средний</a:t>
                      </a:r>
                    </a:p>
                  </a:txBody>
                  <a:tcPr marL="2705" marR="2705" marT="2705" marB="1622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Стабильность со стороны поставщиков</a:t>
                      </a:r>
                    </a:p>
                  </a:txBody>
                  <a:tcPr marL="2705" marR="2705" marT="2705" marB="1622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Проведение переговоров о снижении цен</a:t>
                      </a:r>
                    </a:p>
                  </a:txBody>
                  <a:tcPr marL="2705" marR="2705" marT="2705" marB="1622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9989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4912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DDD4EC-7E1A-44FB-91CC-5DD4A205B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8992" y="23659"/>
            <a:ext cx="7729728" cy="1188720"/>
          </a:xfrm>
        </p:spPr>
        <p:txBody>
          <a:bodyPr/>
          <a:lstStyle/>
          <a:p>
            <a:r>
              <a:rPr lang="ru-RU" dirty="0"/>
              <a:t>конкуренты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B806A218-754F-4C1A-89A4-85C68EF318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2929786"/>
              </p:ext>
            </p:extLst>
          </p:nvPr>
        </p:nvGraphicFramePr>
        <p:xfrm>
          <a:off x="213064" y="1319911"/>
          <a:ext cx="11558726" cy="5364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52975">
                  <a:extLst>
                    <a:ext uri="{9D8B030D-6E8A-4147-A177-3AD203B41FA5}">
                      <a16:colId xmlns:a16="http://schemas.microsoft.com/office/drawing/2014/main" val="4016075475"/>
                    </a:ext>
                  </a:extLst>
                </a:gridCol>
                <a:gridCol w="2833384">
                  <a:extLst>
                    <a:ext uri="{9D8B030D-6E8A-4147-A177-3AD203B41FA5}">
                      <a16:colId xmlns:a16="http://schemas.microsoft.com/office/drawing/2014/main" val="3881427426"/>
                    </a:ext>
                  </a:extLst>
                </a:gridCol>
                <a:gridCol w="1700737">
                  <a:extLst>
                    <a:ext uri="{9D8B030D-6E8A-4147-A177-3AD203B41FA5}">
                      <a16:colId xmlns:a16="http://schemas.microsoft.com/office/drawing/2014/main" val="775952280"/>
                    </a:ext>
                  </a:extLst>
                </a:gridCol>
                <a:gridCol w="1833641">
                  <a:extLst>
                    <a:ext uri="{9D8B030D-6E8A-4147-A177-3AD203B41FA5}">
                      <a16:colId xmlns:a16="http://schemas.microsoft.com/office/drawing/2014/main" val="4206762625"/>
                    </a:ext>
                  </a:extLst>
                </a:gridCol>
                <a:gridCol w="1778359">
                  <a:extLst>
                    <a:ext uri="{9D8B030D-6E8A-4147-A177-3AD203B41FA5}">
                      <a16:colId xmlns:a16="http://schemas.microsoft.com/office/drawing/2014/main" val="2142766793"/>
                    </a:ext>
                  </a:extLst>
                </a:gridCol>
                <a:gridCol w="1459630">
                  <a:extLst>
                    <a:ext uri="{9D8B030D-6E8A-4147-A177-3AD203B41FA5}">
                      <a16:colId xmlns:a16="http://schemas.microsoft.com/office/drawing/2014/main" val="471509936"/>
                    </a:ext>
                  </a:extLst>
                </a:gridCol>
              </a:tblGrid>
              <a:tr h="319481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Факторы конкурен-тоспособности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6367" marR="16367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«</a:t>
                      </a: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FLOWERSand GALLERY</a:t>
                      </a: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»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6367" marR="16367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Цветочный дом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6367" marR="16367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Флоренция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6367" marR="16367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Цветочный №1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6367" marR="16367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Цветы на Бежицкой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6367" marR="16367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374196"/>
                  </a:ext>
                </a:extLst>
              </a:tr>
              <a:tr h="581346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Квалификация</a:t>
                      </a: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персонала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6367" marR="16367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Высокая, индивидуальный подход к каждому покупателю, учитываются все предпочтения клиентов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6367" marR="16367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Средняя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6367" marR="16367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Средняя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6367" marR="16367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Высокая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6367" marR="16367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Средняя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6367" marR="16367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2105890"/>
                  </a:ext>
                </a:extLst>
              </a:tr>
              <a:tr h="450413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Цены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6367" marR="16367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Средние, гибкая система лояльности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6367" marR="16367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Высокие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6367" marR="16367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Высокие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6367" marR="16367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Высокие, но имеется система лояльности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6367" marR="16367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Средние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6367" marR="16367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9874136"/>
                  </a:ext>
                </a:extLst>
              </a:tr>
              <a:tr h="581346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Оборудование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6367" marR="16367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Все виды необходимого оборудования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6367" marR="16367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Небольшое помещение, маленький холодильник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6367" marR="16367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Все виды необходимого оборудования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6367" marR="16367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Все виды необходимого оборудования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6367" marR="16367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Небольшой холоди-льник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6367" marR="16367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8103708"/>
                  </a:ext>
                </a:extLst>
              </a:tr>
              <a:tr h="14548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Сумма марке-тинговых «ходов»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367" marR="16367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Высокая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6367" marR="16367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Средние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6367" marR="16367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Средние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6367" marR="16367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Высокая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6367" marR="16367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Низкая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6367" marR="16367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4469590"/>
                  </a:ext>
                </a:extLst>
              </a:tr>
              <a:tr h="384947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Месторас-положение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6367" marR="16367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Удобное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6367" marR="16367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Среднее, отсутствие парковки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6367" marR="16367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Среднее, отсутствие парковки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6367" marR="16367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Удобное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6367" marR="16367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Среднее, отсутствие парковки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6367" marR="16367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8128370"/>
                  </a:ext>
                </a:extLst>
              </a:tr>
              <a:tr h="254015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Отношение к</a:t>
                      </a: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клиентам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6367" marR="16367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Отличное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6367" marR="16367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Среднее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6367" marR="16367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Хорошее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6367" marR="16367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Отличное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6367" marR="16367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Среднее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6367" marR="16367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0144063"/>
                  </a:ext>
                </a:extLst>
              </a:tr>
              <a:tr h="384947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Уникальность</a:t>
                      </a: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Размещение картин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6367" marR="16367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Имеется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6367" marR="16367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Нет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6367" marR="16367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Нет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6367" marR="16367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Нет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6367" marR="16367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Нет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6367" marR="16367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99751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8749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2C2A23-F05C-4182-B3B0-00CA9C60B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7408" y="213064"/>
            <a:ext cx="8279971" cy="961254"/>
          </a:xfrm>
        </p:spPr>
        <p:txBody>
          <a:bodyPr>
            <a:normAutofit fontScale="90000"/>
          </a:bodyPr>
          <a:lstStyle/>
          <a:p>
            <a:r>
              <a:rPr lang="ru-RU" dirty="0"/>
              <a:t>Особенности цветочного магазина совместно с картинной галереей «</a:t>
            </a:r>
            <a:r>
              <a:rPr lang="en-US" dirty="0"/>
              <a:t>F&amp;G</a:t>
            </a:r>
            <a:r>
              <a:rPr lang="ru-RU" dirty="0"/>
              <a:t>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D5C9BCC-1854-45AE-828A-9F8D65074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248" y="1520548"/>
            <a:ext cx="9570131" cy="5048928"/>
          </a:xfrm>
        </p:spPr>
        <p:txBody>
          <a:bodyPr>
            <a:normAutofit/>
          </a:bodyPr>
          <a:lstStyle/>
          <a:p>
            <a:endParaRPr lang="ru-RU" sz="2400" dirty="0"/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A2557831-D5AF-40E1-BE91-36D5761D3151}"/>
              </a:ext>
            </a:extLst>
          </p:cNvPr>
          <p:cNvSpPr/>
          <p:nvPr/>
        </p:nvSpPr>
        <p:spPr>
          <a:xfrm>
            <a:off x="648070" y="1369628"/>
            <a:ext cx="10005134" cy="516236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/>
              <a:t>Размещение картин и их непосредственная продажа</a:t>
            </a:r>
          </a:p>
          <a:p>
            <a:r>
              <a:rPr lang="ru-RU" sz="2400" b="1" dirty="0"/>
              <a:t>Бесплатная порция кофе, пока флорист собирает ваш заказ.</a:t>
            </a:r>
          </a:p>
          <a:p>
            <a:r>
              <a:rPr lang="ru-RU" sz="2400" b="1" dirty="0"/>
              <a:t>Проведение мастер классов для людей с ОВЗ.</a:t>
            </a:r>
          </a:p>
          <a:p>
            <a:r>
              <a:rPr lang="ru-RU" sz="2400" dirty="0"/>
              <a:t>Картины на заказ</a:t>
            </a:r>
          </a:p>
          <a:p>
            <a:r>
              <a:rPr lang="ru-RU" sz="2400" dirty="0"/>
              <a:t>Месторасположение очень перспективное, так как расположено на дороге, которая соединяет улицу Советскую и улицу Объездную (ТЦ </a:t>
            </a:r>
            <a:r>
              <a:rPr lang="ru-RU" sz="2400" dirty="0" err="1"/>
              <a:t>Аэропарк</a:t>
            </a:r>
            <a:r>
              <a:rPr lang="ru-RU" sz="2400" dirty="0"/>
              <a:t>), что обеспечивает большой транспортный и пешеходный поток, крупный жилищный массив, светлое помещение с витринным остеклением, большое количество парковочных мест. Незначительная конкуренция.</a:t>
            </a:r>
          </a:p>
          <a:p>
            <a:r>
              <a:rPr lang="ru-RU" sz="2400" dirty="0"/>
              <a:t>Гибкая система лояльности.</a:t>
            </a:r>
          </a:p>
          <a:p>
            <a:r>
              <a:rPr lang="ru-RU" sz="2400" dirty="0"/>
              <a:t>Проведение мастер классов и организация онлайн-курсов.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5110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7A9EB2-3298-4E9B-B0B8-8D62D919B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0115" y="173559"/>
            <a:ext cx="7729728" cy="1188720"/>
          </a:xfrm>
        </p:spPr>
        <p:txBody>
          <a:bodyPr/>
          <a:lstStyle/>
          <a:p>
            <a:r>
              <a:rPr lang="ru-RU" dirty="0"/>
              <a:t>Услуги цветочного магазина – галереи «F&amp;G»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64F00CB-DD57-4F48-AE2D-86C6B861C8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9719" y="5692047"/>
            <a:ext cx="1011012" cy="796068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357485D-4BF5-49EC-B122-1CBC327116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274815" y="2426526"/>
            <a:ext cx="4765830" cy="3663555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graphicFrame>
        <p:nvGraphicFramePr>
          <p:cNvPr id="7" name="Таблица 7">
            <a:extLst>
              <a:ext uri="{FF2B5EF4-FFF2-40B4-BE49-F238E27FC236}">
                <a16:creationId xmlns:a16="http://schemas.microsoft.com/office/drawing/2014/main" id="{DA283FBF-5E75-4421-A03A-CD1370A528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7567916"/>
              </p:ext>
            </p:extLst>
          </p:nvPr>
        </p:nvGraphicFramePr>
        <p:xfrm>
          <a:off x="781235" y="1557587"/>
          <a:ext cx="10724226" cy="503852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362113">
                  <a:extLst>
                    <a:ext uri="{9D8B030D-6E8A-4147-A177-3AD203B41FA5}">
                      <a16:colId xmlns:a16="http://schemas.microsoft.com/office/drawing/2014/main" val="3439041073"/>
                    </a:ext>
                  </a:extLst>
                </a:gridCol>
                <a:gridCol w="5362113">
                  <a:extLst>
                    <a:ext uri="{9D8B030D-6E8A-4147-A177-3AD203B41FA5}">
                      <a16:colId xmlns:a16="http://schemas.microsoft.com/office/drawing/2014/main" val="2127351604"/>
                    </a:ext>
                  </a:extLst>
                </a:gridCol>
              </a:tblGrid>
              <a:tr h="8015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/>
                        <a:t>Основные услуги: 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/>
                        <a:t>Дополнительные услуги/сервис: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9563500"/>
                  </a:ext>
                </a:extLst>
              </a:tr>
              <a:tr h="4236938">
                <a:tc>
                  <a:txBody>
                    <a:bodyPr/>
                    <a:lstStyle/>
                    <a:p>
                      <a:r>
                        <a:rPr lang="ru-RU" sz="2000" dirty="0"/>
                        <a:t>- продажа цветов: составление букетов, услуги флориста</a:t>
                      </a:r>
                    </a:p>
                    <a:p>
                      <a:r>
                        <a:rPr lang="ru-RU" sz="2000" dirty="0"/>
                        <a:t>- продажа картин,  продажа картины под заказ</a:t>
                      </a:r>
                    </a:p>
                    <a:p>
                      <a:r>
                        <a:rPr lang="ru-RU" sz="2000" dirty="0"/>
                        <a:t>- аренда места для размещения картин</a:t>
                      </a:r>
                    </a:p>
                    <a:p>
                      <a:r>
                        <a:rPr lang="ru-RU" sz="2000" dirty="0"/>
                        <a:t>проведение мастер классов и размещение онлайн курсов</a:t>
                      </a:r>
                    </a:p>
                    <a:p>
                      <a:r>
                        <a:rPr lang="ru-RU" sz="2000" dirty="0"/>
                        <a:t>продажа сопутствующих товаров (подарочной упаковки, продажа открыток, продажа мягких игрушек, </a:t>
                      </a:r>
                      <a:r>
                        <a:rPr lang="ru-RU" sz="2000" dirty="0" err="1"/>
                        <a:t>топперы</a:t>
                      </a:r>
                      <a:r>
                        <a:rPr lang="ru-RU" sz="2000" dirty="0"/>
                        <a:t>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  <a:p>
                      <a:r>
                        <a:rPr lang="ru-RU" sz="2000" dirty="0"/>
                        <a:t>бесплатный кофе во время ожидания работы флориста</a:t>
                      </a:r>
                    </a:p>
                    <a:p>
                      <a:r>
                        <a:rPr lang="ru-RU" sz="2000" dirty="0"/>
                        <a:t>доставка заказа на указанный адрес</a:t>
                      </a:r>
                    </a:p>
                    <a:p>
                      <a:r>
                        <a:rPr lang="ru-RU" sz="2000" dirty="0"/>
                        <a:t>помимо продажи цветов и картин, от имени нашего магазина мы планируем проводить мероприятия различного уровня. Бесплатные мастер классы рисования для людей любых возрастов и пола, а также для людей с ограниченными возможностями.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14134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5158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D7BF50-562E-4905-A1D2-846EABB73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629" y="121328"/>
            <a:ext cx="10938443" cy="660399"/>
          </a:xfrm>
        </p:spPr>
        <p:txBody>
          <a:bodyPr>
            <a:normAutofit fontScale="90000"/>
          </a:bodyPr>
          <a:lstStyle/>
          <a:p>
            <a:r>
              <a:rPr lang="ru-RU" dirty="0"/>
              <a:t>Конкурентоспособность 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63A96320-79F3-46BA-B39A-0055204232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0572738"/>
              </p:ext>
            </p:extLst>
          </p:nvPr>
        </p:nvGraphicFramePr>
        <p:xfrm>
          <a:off x="248576" y="1367161"/>
          <a:ext cx="11097086" cy="53695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02728">
                  <a:extLst>
                    <a:ext uri="{9D8B030D-6E8A-4147-A177-3AD203B41FA5}">
                      <a16:colId xmlns:a16="http://schemas.microsoft.com/office/drawing/2014/main" val="2641991738"/>
                    </a:ext>
                  </a:extLst>
                </a:gridCol>
                <a:gridCol w="6394358">
                  <a:extLst>
                    <a:ext uri="{9D8B030D-6E8A-4147-A177-3AD203B41FA5}">
                      <a16:colId xmlns:a16="http://schemas.microsoft.com/office/drawing/2014/main" val="1213305974"/>
                    </a:ext>
                  </a:extLst>
                </a:gridCol>
              </a:tblGrid>
              <a:tr h="671276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Факторы конкурен-тоспособности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sz="20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FLOWERS</a:t>
                      </a: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 </a:t>
                      </a:r>
                      <a:r>
                        <a:rPr lang="en-US" sz="20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GALLERY</a:t>
                      </a: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759029"/>
                  </a:ext>
                </a:extLst>
              </a:tr>
              <a:tr h="1028408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Квалификация</a:t>
                      </a: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персонала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Высокая, индивидуальный подход к каждому покупателю, учитываются все предпочтения клиентов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439724"/>
                  </a:ext>
                </a:extLst>
              </a:tr>
              <a:tr h="47827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Цены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Средние, гибкая система лояльности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245485"/>
                  </a:ext>
                </a:extLst>
              </a:tr>
              <a:tr h="671276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Оборудование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 виды необходимого оборудования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8850364"/>
                  </a:ext>
                </a:extLst>
              </a:tr>
              <a:tr h="532997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маркетинговых «ходов»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Высокая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1985977"/>
                  </a:ext>
                </a:extLst>
              </a:tr>
              <a:tr h="47827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Месторас-положение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Удобное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916434"/>
                  </a:ext>
                </a:extLst>
              </a:tr>
              <a:tr h="671276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Отношение к</a:t>
                      </a: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клиентам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Отличное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214889"/>
                  </a:ext>
                </a:extLst>
              </a:tr>
              <a:tr h="837736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Уникальность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Размещение картин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Имеется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13216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4243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69ED68-37EC-4721-BE25-41E769BD7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2359" y="183457"/>
            <a:ext cx="7729728" cy="1188720"/>
          </a:xfrm>
        </p:spPr>
        <p:txBody>
          <a:bodyPr/>
          <a:lstStyle/>
          <a:p>
            <a:r>
              <a:rPr lang="ru-RU" dirty="0"/>
              <a:t>УНИКАЛЬНОСТЬ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A8FCB14-5185-4BA7-8702-00808EDEE0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736E0868-0BE8-440D-B875-F2A3320055ED}"/>
              </a:ext>
            </a:extLst>
          </p:cNvPr>
          <p:cNvSpPr/>
          <p:nvPr/>
        </p:nvSpPr>
        <p:spPr>
          <a:xfrm>
            <a:off x="2142359" y="1642369"/>
            <a:ext cx="7560934" cy="299177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«Красота души в вашем букете и портрете!» бизнес идеи родилась еще давно, нашим планом на будущее было открыть цветочный магазин. Нам чего-то не хватало в магазинах цветов нашего города. «Такой красивый бизнес и так неправильно оформлен»- думали мы. Именно поэтому мы хотели внести что-то новое и уникальное. Именно открытие цветочного магазина – картинной галереи: - вовлечение жителей города в сферу искусства; - искусный подарок близкому на любой праздник и без повода; -возможность для людей разных возрастов и способностей посетить бесплатные мастер классы и получить онлайн курс, способны помочь достижению цели.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7073201"/>
      </p:ext>
    </p:extLst>
  </p:cSld>
  <p:clrMapOvr>
    <a:masterClrMapping/>
  </p:clrMapOvr>
</p:sld>
</file>

<file path=ppt/theme/theme1.xml><?xml version="1.0" encoding="utf-8"?>
<a:theme xmlns:a="http://schemas.openxmlformats.org/drawingml/2006/main" name="Посылка">
  <a:themeElements>
    <a:clrScheme name="Посылка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Посылка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осылка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Посылка</Template>
  <TotalTime>414</TotalTime>
  <Words>1301</Words>
  <Application>Microsoft Office PowerPoint</Application>
  <PresentationFormat>Широкоэкранный</PresentationFormat>
  <Paragraphs>210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Corbel</vt:lpstr>
      <vt:lpstr>Gill Sans MT</vt:lpstr>
      <vt:lpstr>Times New Roman</vt:lpstr>
      <vt:lpstr>Посылка</vt:lpstr>
      <vt:lpstr>Генерирование бизнес-идей</vt:lpstr>
      <vt:lpstr>Презентация PowerPoint</vt:lpstr>
      <vt:lpstr>Бизнес-концепция</vt:lpstr>
      <vt:lpstr>Конкурентный анализ по модели «5 сил Портера»</vt:lpstr>
      <vt:lpstr>конкуренты</vt:lpstr>
      <vt:lpstr>Особенности цветочного магазина совместно с картинной галереей «F&amp;G»</vt:lpstr>
      <vt:lpstr>Услуги цветочного магазина – галереи «F&amp;G»</vt:lpstr>
      <vt:lpstr>Конкурентоспособность </vt:lpstr>
      <vt:lpstr>УНИКАЛЬНОСТЬ</vt:lpstr>
      <vt:lpstr>Организационная структура</vt:lpstr>
      <vt:lpstr>Бизнес-процессы</vt:lpstr>
      <vt:lpstr>Перспективы участников </vt:lpstr>
      <vt:lpstr>Модель остервальдера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115</cp:revision>
  <dcterms:created xsi:type="dcterms:W3CDTF">2021-02-03T11:37:42Z</dcterms:created>
  <dcterms:modified xsi:type="dcterms:W3CDTF">2021-04-22T12:13:42Z</dcterms:modified>
</cp:coreProperties>
</file>